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83" r:id="rId1"/>
  </p:sldMasterIdLst>
  <p:notesMasterIdLst>
    <p:notesMasterId r:id="rId22"/>
  </p:notesMasterIdLst>
  <p:sldIdLst>
    <p:sldId id="256" r:id="rId2"/>
    <p:sldId id="263" r:id="rId3"/>
    <p:sldId id="267" r:id="rId4"/>
    <p:sldId id="269" r:id="rId5"/>
    <p:sldId id="271" r:id="rId6"/>
    <p:sldId id="277" r:id="rId7"/>
    <p:sldId id="270" r:id="rId8"/>
    <p:sldId id="272" r:id="rId9"/>
    <p:sldId id="285" r:id="rId10"/>
    <p:sldId id="273" r:id="rId11"/>
    <p:sldId id="274" r:id="rId12"/>
    <p:sldId id="275" r:id="rId13"/>
    <p:sldId id="276" r:id="rId14"/>
    <p:sldId id="278" r:id="rId15"/>
    <p:sldId id="279" r:id="rId16"/>
    <p:sldId id="280" r:id="rId17"/>
    <p:sldId id="286" r:id="rId18"/>
    <p:sldId id="287" r:id="rId19"/>
    <p:sldId id="288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A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B9F66-FC13-084B-B53E-323453E7BF94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F394A8-DDC7-7F48-A8F0-9C060A1BCA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01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Content Marketing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F394A8-DDC7-7F48-A8F0-9C060A1BCAE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36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8C4205-69B6-2042-9E0F-209FADE65BC8}" type="datetimeFigureOut">
              <a:rPr lang="en-US" smtClean="0"/>
              <a:t>6/15/2014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19400B1-F86A-8F4A-B89A-5374D73FC8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25470"/>
            <a:ext cx="7772400" cy="1780108"/>
          </a:xfrm>
        </p:spPr>
        <p:txBody>
          <a:bodyPr>
            <a:normAutofit fontScale="90000"/>
          </a:bodyPr>
          <a:lstStyle/>
          <a:p>
            <a:pPr algn="l"/>
            <a:r>
              <a:rPr lang="en-US" sz="4900" dirty="0" smtClean="0">
                <a:solidFill>
                  <a:srgbClr val="EDA220"/>
                </a:solidFill>
              </a:rPr>
              <a:t>Marketing in 2014 and beyond:</a:t>
            </a:r>
            <a:r>
              <a:rPr lang="en-US" sz="5400" dirty="0" smtClean="0">
                <a:solidFill>
                  <a:srgbClr val="EDA220"/>
                </a:solidFill>
              </a:rPr>
              <a:t/>
            </a:r>
            <a:br>
              <a:rPr lang="en-US" sz="5400" dirty="0" smtClean="0">
                <a:solidFill>
                  <a:srgbClr val="EDA220"/>
                </a:solidFill>
              </a:rPr>
            </a:br>
            <a:r>
              <a:rPr lang="en-US" dirty="0" smtClean="0"/>
              <a:t>It’s All About Content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0413" y="3701529"/>
            <a:ext cx="6400800" cy="1473200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rgbClr val="EDA220"/>
                </a:solidFill>
              </a:rPr>
              <a:t>Presented By</a:t>
            </a:r>
            <a:r>
              <a:rPr lang="en-US" dirty="0" smtClean="0"/>
              <a:t> </a:t>
            </a:r>
          </a:p>
          <a:p>
            <a:pPr algn="r"/>
            <a:r>
              <a:rPr lang="en-US" dirty="0" smtClean="0"/>
              <a:t>Danny Rubin, </a:t>
            </a:r>
            <a:r>
              <a:rPr lang="en-US" dirty="0" smtClean="0"/>
              <a:t>Vice President</a:t>
            </a:r>
            <a:endParaRPr lang="en-US" dirty="0" smtClean="0"/>
          </a:p>
          <a:p>
            <a:pPr algn="r"/>
            <a:r>
              <a:rPr lang="en-US" dirty="0" smtClean="0"/>
              <a:t>Rubin Communications Group</a:t>
            </a:r>
            <a:endParaRPr lang="en-US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5" y="5478568"/>
            <a:ext cx="1568095" cy="1189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508423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Only halfway there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3645" y="2529216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tx1"/>
                </a:solidFill>
              </a:rPr>
              <a:t>Strong search rankings matter, but what about your core audience?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29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Power of e-marketing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522" y="1972421"/>
            <a:ext cx="5838825" cy="4381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33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Double trouble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3645" y="2529216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dirty="0" smtClean="0">
                <a:solidFill>
                  <a:schemeClr val="tx1"/>
                </a:solidFill>
              </a:rPr>
              <a:t>Rich content improves search ranking AND builds brand awareness.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716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More than blogging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259307" y="2392736"/>
            <a:ext cx="9075761" cy="3450696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Webinars on tricky topics (ex: how-</a:t>
            </a:r>
            <a:r>
              <a:rPr lang="en-US" sz="2800" dirty="0" err="1" smtClean="0">
                <a:solidFill>
                  <a:schemeClr val="tx1"/>
                </a:solidFill>
              </a:rPr>
              <a:t>tos</a:t>
            </a:r>
            <a:r>
              <a:rPr lang="en-US" sz="2800" dirty="0" smtClean="0">
                <a:solidFill>
                  <a:schemeClr val="tx1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Downloadable white paper or e-book 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Live Twitter chat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Helpful YouTube videos (also improves search ranking)</a:t>
            </a: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Blog posts as guest columns in </a:t>
            </a:r>
            <a:r>
              <a:rPr lang="en-US" sz="2800" dirty="0" smtClean="0">
                <a:solidFill>
                  <a:schemeClr val="tx1"/>
                </a:solidFill>
              </a:rPr>
              <a:t>traditional/digital outlets</a:t>
            </a:r>
            <a:endParaRPr lang="en-US" sz="2800" dirty="0" smtClean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sz="2800" dirty="0" smtClean="0">
                <a:solidFill>
                  <a:schemeClr val="tx1"/>
                </a:solidFill>
              </a:rPr>
              <a:t>Develop a platform, a voice – BECOME the expert</a:t>
            </a:r>
            <a:endParaRPr lang="en-US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0058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dirty="0" smtClean="0">
                <a:solidFill>
                  <a:srgbClr val="EDA220"/>
                </a:solidFill>
              </a:rPr>
              <a:t>The reality</a:t>
            </a:r>
            <a:endParaRPr lang="en-US" sz="72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3645" y="2488272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Everyday, </a:t>
            </a:r>
          </a:p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you plant seeds.</a:t>
            </a:r>
            <a:endParaRPr lang="en-US" sz="166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9055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In five years…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3645" y="2488272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Every company will do this.</a:t>
            </a:r>
            <a:endParaRPr lang="en-US" sz="16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561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Why wait?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3645" y="2488272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Start now and be five years ahead.</a:t>
            </a:r>
            <a:endParaRPr lang="en-US" sz="166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760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The Southwest story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0737" y="2498109"/>
            <a:ext cx="4962525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2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Content is powerful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456" y="2217443"/>
            <a:ext cx="6562725" cy="34327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6148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Content is powerful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023" y="2207502"/>
            <a:ext cx="8192185" cy="356320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4704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3645" y="2501920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Hello,</a:t>
            </a:r>
          </a:p>
          <a:p>
            <a:pPr marL="0" indent="0" algn="ctr">
              <a:buNone/>
            </a:pPr>
            <a:r>
              <a:rPr lang="en-US" sz="8800" dirty="0" smtClean="0">
                <a:solidFill>
                  <a:schemeClr val="tx1"/>
                </a:solidFill>
              </a:rPr>
              <a:t> value-based SEO</a:t>
            </a:r>
            <a:endParaRPr lang="en-US" sz="88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The big shift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88055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6000" dirty="0" smtClean="0">
                <a:solidFill>
                  <a:srgbClr val="EDA220"/>
                </a:solidFill>
              </a:rPr>
              <a:t>Start your content plan!</a:t>
            </a:r>
            <a:endParaRPr lang="en-US" sz="60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7" name="Content Placeholder 1"/>
          <p:cNvSpPr>
            <a:spLocks noGrp="1"/>
          </p:cNvSpPr>
          <p:nvPr>
            <p:ph idx="1"/>
          </p:nvPr>
        </p:nvSpPr>
        <p:spPr>
          <a:xfrm>
            <a:off x="13645" y="2611104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chemeClr val="tx1"/>
                </a:solidFill>
              </a:rPr>
              <a:t/>
            </a:r>
            <a:br>
              <a:rPr lang="en-US" sz="4800" dirty="0">
                <a:solidFill>
                  <a:schemeClr val="tx1"/>
                </a:solidFill>
              </a:rPr>
            </a:br>
            <a:r>
              <a:rPr lang="en-US" sz="4800" dirty="0">
                <a:solidFill>
                  <a:schemeClr val="tx1"/>
                </a:solidFill>
              </a:rPr>
              <a:t>Download our </a:t>
            </a:r>
            <a:r>
              <a:rPr lang="en-US" sz="4800" dirty="0" smtClean="0">
                <a:solidFill>
                  <a:schemeClr val="tx1"/>
                </a:solidFill>
              </a:rPr>
              <a:t>presentation:</a:t>
            </a:r>
            <a:endParaRPr lang="en-US" sz="6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800" b="1" dirty="0">
                <a:solidFill>
                  <a:srgbClr val="EDA220"/>
                </a:solidFill>
              </a:rPr>
              <a:t>r</a:t>
            </a:r>
            <a:r>
              <a:rPr lang="en-US" sz="4800" b="1" dirty="0" smtClean="0">
                <a:solidFill>
                  <a:srgbClr val="EDA220"/>
                </a:solidFill>
              </a:rPr>
              <a:t>ubincommunications.com/</a:t>
            </a:r>
            <a:r>
              <a:rPr lang="en-US" sz="4800" b="1" dirty="0" err="1" smtClean="0">
                <a:solidFill>
                  <a:srgbClr val="EDA220"/>
                </a:solidFill>
              </a:rPr>
              <a:t>cbda</a:t>
            </a:r>
            <a:endParaRPr lang="en-US" sz="4800" b="1" dirty="0" smtClean="0">
              <a:solidFill>
                <a:srgbClr val="EDA22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8785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RCG’s content plan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5029" y="2949246"/>
            <a:ext cx="5343525" cy="23526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8554" y="2949245"/>
            <a:ext cx="790575" cy="2352675"/>
          </a:xfrm>
          <a:prstGeom prst="rect">
            <a:avLst/>
          </a:prstGeom>
          <a:ln w="69850">
            <a:solidFill>
              <a:srgbClr val="EDA220"/>
            </a:solidFill>
          </a:ln>
        </p:spPr>
      </p:pic>
    </p:spTree>
    <p:extLst>
      <p:ext uri="{BB962C8B-B14F-4D97-AF65-F5344CB8AC3E}">
        <p14:creationId xmlns:p14="http://schemas.microsoft.com/office/powerpoint/2010/main" val="124300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“Consistency is King”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-82" b="30108"/>
          <a:stretch/>
        </p:blipFill>
        <p:spPr>
          <a:xfrm>
            <a:off x="1429067" y="2028208"/>
            <a:ext cx="6825614" cy="375970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0224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239" y="2549517"/>
            <a:ext cx="9075761" cy="34506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9600" dirty="0" smtClean="0">
                <a:solidFill>
                  <a:schemeClr val="tx1"/>
                </a:solidFill>
              </a:rPr>
              <a:t>Be valuable by being helpful</a:t>
            </a:r>
            <a:endParaRPr lang="en-US" sz="8800" dirty="0" smtClean="0">
              <a:solidFill>
                <a:schemeClr val="tx1"/>
              </a:solidFill>
            </a:endParaRPr>
          </a:p>
          <a:p>
            <a:pPr algn="ctr">
              <a:buFontTx/>
              <a:buChar char="-"/>
            </a:pP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Here’s the key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633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Helpful content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7" y="2398452"/>
            <a:ext cx="5676900" cy="173355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26" y="4403813"/>
            <a:ext cx="5343098" cy="173440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764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Content on social media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309" t="461" b="15255"/>
          <a:stretch/>
        </p:blipFill>
        <p:spPr>
          <a:xfrm>
            <a:off x="3234523" y="2138664"/>
            <a:ext cx="4217160" cy="40847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1838" y="2651949"/>
            <a:ext cx="1377717" cy="13604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33" y="4373494"/>
            <a:ext cx="1490525" cy="125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84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The end result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53" b="48331"/>
          <a:stretch/>
        </p:blipFill>
        <p:spPr>
          <a:xfrm>
            <a:off x="291759" y="2265534"/>
            <a:ext cx="8534581" cy="32618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1528549" y="2251886"/>
            <a:ext cx="2388358" cy="518609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2422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rgbClr val="EDA220"/>
                </a:solidFill>
              </a:rPr>
              <a:t>Across the state</a:t>
            </a:r>
            <a:endParaRPr lang="en-US" sz="6600" dirty="0"/>
          </a:p>
        </p:txBody>
      </p:sp>
      <p:pic>
        <p:nvPicPr>
          <p:cNvPr id="4" name="Picture 3" descr="rcg_log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59" y="5815630"/>
            <a:ext cx="1123660" cy="8521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-322" b="42737"/>
          <a:stretch/>
        </p:blipFill>
        <p:spPr>
          <a:xfrm>
            <a:off x="853589" y="2211726"/>
            <a:ext cx="7356085" cy="32337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1091820" y="2251886"/>
            <a:ext cx="2006222" cy="518609"/>
          </a:xfrm>
          <a:prstGeom prst="rect">
            <a:avLst/>
          </a:prstGeom>
          <a:noFill/>
          <a:ln w="666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38032" y="6387152"/>
            <a:ext cx="219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@RubinComm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8523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7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686868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Waveform.thmx</Template>
  <TotalTime>9367</TotalTime>
  <Words>215</Words>
  <Application>Microsoft Office PowerPoint</Application>
  <PresentationFormat>On-screen Show (4:3)</PresentationFormat>
  <Paragraphs>62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Calibri</vt:lpstr>
      <vt:lpstr>Candara</vt:lpstr>
      <vt:lpstr>Symbol</vt:lpstr>
      <vt:lpstr>Waveform</vt:lpstr>
      <vt:lpstr>Marketing in 2014 and beyond: It’s All About Content</vt:lpstr>
      <vt:lpstr>The big shift</vt:lpstr>
      <vt:lpstr>RCG’s content plan</vt:lpstr>
      <vt:lpstr>“Consistency is King”</vt:lpstr>
      <vt:lpstr>Here’s the key</vt:lpstr>
      <vt:lpstr>Helpful content</vt:lpstr>
      <vt:lpstr>Content on social media</vt:lpstr>
      <vt:lpstr>The end result</vt:lpstr>
      <vt:lpstr>Across the state</vt:lpstr>
      <vt:lpstr>Only halfway there</vt:lpstr>
      <vt:lpstr>Power of e-marketing</vt:lpstr>
      <vt:lpstr>Double trouble</vt:lpstr>
      <vt:lpstr>More than blogging</vt:lpstr>
      <vt:lpstr>The reality</vt:lpstr>
      <vt:lpstr>In five years…</vt:lpstr>
      <vt:lpstr>Why wait?</vt:lpstr>
      <vt:lpstr>The Southwest story</vt:lpstr>
      <vt:lpstr>Content is powerful</vt:lpstr>
      <vt:lpstr>Content is powerful</vt:lpstr>
      <vt:lpstr>Start your content plan!</vt:lpstr>
    </vt:vector>
  </TitlesOfParts>
  <Company>RCG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in 2014: It’s All About Content</dc:title>
  <dc:creator>Jessica</dc:creator>
  <cp:lastModifiedBy>Danny Rubin</cp:lastModifiedBy>
  <cp:revision>34</cp:revision>
  <dcterms:created xsi:type="dcterms:W3CDTF">2014-05-14T13:42:40Z</dcterms:created>
  <dcterms:modified xsi:type="dcterms:W3CDTF">2014-06-18T20:16:00Z</dcterms:modified>
</cp:coreProperties>
</file>